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783" r:id="rId2"/>
    <p:sldId id="258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7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783"/>
            <p14:sldId id="258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78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'01'!$G$11:$G$16</c:f>
              <c:strCache>
                <c:ptCount val="6"/>
                <c:pt idx="0">
                  <c:v>AEROREPUBLICA</c:v>
                </c:pt>
                <c:pt idx="1">
                  <c:v>AVIANCA</c:v>
                </c:pt>
                <c:pt idx="2">
                  <c:v>EASYFLY</c:v>
                </c:pt>
                <c:pt idx="3">
                  <c:v>JETSMART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'01'!$H$11:$H$16</c:f>
              <c:numCache>
                <c:formatCode>0.00%</c:formatCode>
                <c:ptCount val="6"/>
                <c:pt idx="0">
                  <c:v>0.86160249739854322</c:v>
                </c:pt>
                <c:pt idx="1">
                  <c:v>0.70688227300126427</c:v>
                </c:pt>
                <c:pt idx="2">
                  <c:v>0.85109637939826621</c:v>
                </c:pt>
                <c:pt idx="3">
                  <c:v>0.73081761006289303</c:v>
                </c:pt>
                <c:pt idx="4">
                  <c:v>0.80434782608695654</c:v>
                </c:pt>
                <c:pt idx="5">
                  <c:v>0.76090854751942616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D1-4C4D-87D4-FC20B090EB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8502576"/>
        <c:axId val="1828494672"/>
        <c:axId val="0"/>
      </c:bar3DChart>
      <c:catAx>
        <c:axId val="182850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8494672"/>
        <c:crosses val="autoZero"/>
        <c:auto val="1"/>
        <c:lblAlgn val="ctr"/>
        <c:lblOffset val="100"/>
        <c:noMultiLvlLbl val="0"/>
      </c:catAx>
      <c:valAx>
        <c:axId val="182849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850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'01'!$G$11:$G$16</c:f>
              <c:strCache>
                <c:ptCount val="6"/>
                <c:pt idx="0">
                  <c:v>AEROREPUBLICA</c:v>
                </c:pt>
                <c:pt idx="1">
                  <c:v>AVIANCA</c:v>
                </c:pt>
                <c:pt idx="2">
                  <c:v>EASYFLY</c:v>
                </c:pt>
                <c:pt idx="3">
                  <c:v>JETSMART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'01'!$H$11:$H$16</c:f>
              <c:numCache>
                <c:formatCode>0.00%</c:formatCode>
                <c:ptCount val="6"/>
                <c:pt idx="0">
                  <c:v>0.60218181818181815</c:v>
                </c:pt>
                <c:pt idx="1">
                  <c:v>0.54963427377220486</c:v>
                </c:pt>
                <c:pt idx="2">
                  <c:v>0.45427327163854109</c:v>
                </c:pt>
                <c:pt idx="3">
                  <c:v>0.681924882629108</c:v>
                </c:pt>
                <c:pt idx="4">
                  <c:v>0.62184873949579833</c:v>
                </c:pt>
                <c:pt idx="5">
                  <c:v>0.44729444834855936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0-47B1-B496-B53F801AA3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8502576"/>
        <c:axId val="1828494672"/>
        <c:axId val="0"/>
      </c:bar3DChart>
      <c:catAx>
        <c:axId val="182850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8494672"/>
        <c:crosses val="autoZero"/>
        <c:auto val="1"/>
        <c:lblAlgn val="ctr"/>
        <c:lblOffset val="100"/>
        <c:noMultiLvlLbl val="0"/>
      </c:catAx>
      <c:valAx>
        <c:axId val="182849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2850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'02'!$E$12:$E$31</c:f>
              <c:strCache>
                <c:ptCount val="20"/>
                <c:pt idx="0">
                  <c:v>AIR CANADA</c:v>
                </c:pt>
                <c:pt idx="1">
                  <c:v>AEROLINEAS ARGENTINAS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AMERICAN AIRLINES</c:v>
                </c:pt>
                <c:pt idx="6">
                  <c:v>AVIANCA (AEROGAL, AVIATECA, LACSA, TACA)</c:v>
                </c:pt>
                <c:pt idx="7">
                  <c:v>AVIOR AIRLINES</c:v>
                </c:pt>
                <c:pt idx="8">
                  <c:v>COPA AIRLINES</c:v>
                </c:pt>
                <c:pt idx="9">
                  <c:v>DELTA AIRLINES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LUFTHANSA</c:v>
                </c:pt>
                <c:pt idx="18">
                  <c:v>UNITED AIRLINES</c:v>
                </c:pt>
                <c:pt idx="19">
                  <c:v>VOLARIS MEXICO</c:v>
                </c:pt>
              </c:strCache>
            </c:strRef>
          </c:cat>
          <c:val>
            <c:numRef>
              <c:f>'02'!$F$12:$F$31</c:f>
              <c:numCache>
                <c:formatCode>0.00%</c:formatCode>
                <c:ptCount val="20"/>
                <c:pt idx="0">
                  <c:v>0.63157894736842102</c:v>
                </c:pt>
                <c:pt idx="1">
                  <c:v>0.93103448275862066</c:v>
                </c:pt>
                <c:pt idx="2">
                  <c:v>0.8271604938271605</c:v>
                </c:pt>
                <c:pt idx="3">
                  <c:v>0.94378994378994374</c:v>
                </c:pt>
                <c:pt idx="4">
                  <c:v>0.80287769784172669</c:v>
                </c:pt>
                <c:pt idx="5">
                  <c:v>0.89912426412938029</c:v>
                </c:pt>
                <c:pt idx="6">
                  <c:v>0.86429650284652038</c:v>
                </c:pt>
                <c:pt idx="7">
                  <c:v>0.20253164556962025</c:v>
                </c:pt>
                <c:pt idx="8">
                  <c:v>0.95931979221110508</c:v>
                </c:pt>
                <c:pt idx="9">
                  <c:v>0.70335005664346972</c:v>
                </c:pt>
                <c:pt idx="10">
                  <c:v>0.9989258861439313</c:v>
                </c:pt>
                <c:pt idx="11">
                  <c:v>0.84671988026939382</c:v>
                </c:pt>
                <c:pt idx="12">
                  <c:v>0.86050879289738769</c:v>
                </c:pt>
                <c:pt idx="13">
                  <c:v>0.89058524173027998</c:v>
                </c:pt>
                <c:pt idx="14">
                  <c:v>0.79677419354838719</c:v>
                </c:pt>
                <c:pt idx="15">
                  <c:v>0.76801801801801806</c:v>
                </c:pt>
                <c:pt idx="16">
                  <c:v>0.64885496183206104</c:v>
                </c:pt>
                <c:pt idx="17">
                  <c:v>0.95022624434389136</c:v>
                </c:pt>
                <c:pt idx="18">
                  <c:v>0.85454225145340301</c:v>
                </c:pt>
                <c:pt idx="19">
                  <c:v>0.99778024417314093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2B-4385-94C6-19E9C56F06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8714720"/>
        <c:axId val="1833189984"/>
        <c:axId val="0"/>
      </c:bar3DChart>
      <c:catAx>
        <c:axId val="16887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3189984"/>
        <c:crosses val="autoZero"/>
        <c:auto val="1"/>
        <c:lblAlgn val="ctr"/>
        <c:lblOffset val="100"/>
        <c:noMultiLvlLbl val="0"/>
      </c:catAx>
      <c:valAx>
        <c:axId val="183318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7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'02'!$E$12:$E$31</c:f>
              <c:strCache>
                <c:ptCount val="20"/>
                <c:pt idx="0">
                  <c:v>AIR CANADA</c:v>
                </c:pt>
                <c:pt idx="1">
                  <c:v>AEROLINEAS ARGENTINAS</c:v>
                </c:pt>
                <c:pt idx="2">
                  <c:v>ARAJET</c:v>
                </c:pt>
                <c:pt idx="3">
                  <c:v>AEROMEXICO</c:v>
                </c:pt>
                <c:pt idx="4">
                  <c:v>AIR FRANCE</c:v>
                </c:pt>
                <c:pt idx="5">
                  <c:v>AMERICAN AIRLINES</c:v>
                </c:pt>
                <c:pt idx="6">
                  <c:v>AVIANCA (AEROGAL, AVIATECA, LACSA, TACA)</c:v>
                </c:pt>
                <c:pt idx="7">
                  <c:v>AVIOR AIRLINES</c:v>
                </c:pt>
                <c:pt idx="8">
                  <c:v>COPA AIRLINES</c:v>
                </c:pt>
                <c:pt idx="9">
                  <c:v>DELTA AIRLINES</c:v>
                </c:pt>
                <c:pt idx="10">
                  <c:v>EMIRATES</c:v>
                </c:pt>
                <c:pt idx="11">
                  <c:v>IBERIA</c:v>
                </c:pt>
                <c:pt idx="12">
                  <c:v>JETBLUE</c:v>
                </c:pt>
                <c:pt idx="13">
                  <c:v>JETSMART CHILE</c:v>
                </c:pt>
                <c:pt idx="14">
                  <c:v>JETSMART PERÚ</c:v>
                </c:pt>
                <c:pt idx="15">
                  <c:v>KLM</c:v>
                </c:pt>
                <c:pt idx="16">
                  <c:v>LASER AIRLINES</c:v>
                </c:pt>
                <c:pt idx="17">
                  <c:v>LUFTHANSA</c:v>
                </c:pt>
                <c:pt idx="18">
                  <c:v>UNITED AIRLINES</c:v>
                </c:pt>
                <c:pt idx="19">
                  <c:v>VOLARIS MEXICO</c:v>
                </c:pt>
              </c:strCache>
            </c:strRef>
          </c:cat>
          <c:val>
            <c:numRef>
              <c:f>'02'!$F$12:$F$31</c:f>
              <c:numCache>
                <c:formatCode>0.00%</c:formatCode>
                <c:ptCount val="20"/>
                <c:pt idx="0">
                  <c:v>0.46153846153846156</c:v>
                </c:pt>
                <c:pt idx="1">
                  <c:v>0.93103448275862066</c:v>
                </c:pt>
                <c:pt idx="2">
                  <c:v>0.6633663366336634</c:v>
                </c:pt>
                <c:pt idx="3">
                  <c:v>0.86554621848739499</c:v>
                </c:pt>
                <c:pt idx="4">
                  <c:v>0.58064516129032262</c:v>
                </c:pt>
                <c:pt idx="5">
                  <c:v>0.85427135678391963</c:v>
                </c:pt>
                <c:pt idx="6">
                  <c:v>0.74566473988439308</c:v>
                </c:pt>
                <c:pt idx="7">
                  <c:v>6.25E-2</c:v>
                </c:pt>
                <c:pt idx="8">
                  <c:v>0.88148984198645597</c:v>
                </c:pt>
                <c:pt idx="9">
                  <c:v>0.64634146341463417</c:v>
                </c:pt>
                <c:pt idx="10">
                  <c:v>0.967741935483871</c:v>
                </c:pt>
                <c:pt idx="11">
                  <c:v>0.78494623655913975</c:v>
                </c:pt>
                <c:pt idx="12">
                  <c:v>0.78749999999999998</c:v>
                </c:pt>
                <c:pt idx="13">
                  <c:v>0.7</c:v>
                </c:pt>
                <c:pt idx="14">
                  <c:v>0.68421052631578949</c:v>
                </c:pt>
                <c:pt idx="15">
                  <c:v>0.70967741935483875</c:v>
                </c:pt>
                <c:pt idx="16">
                  <c:v>0.58823529411764708</c:v>
                </c:pt>
                <c:pt idx="17">
                  <c:v>0.47619047619047616</c:v>
                </c:pt>
                <c:pt idx="18">
                  <c:v>0.78676470588235292</c:v>
                </c:pt>
                <c:pt idx="19">
                  <c:v>0.93548387096774188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28-4B82-BB04-413D4F4534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88714720"/>
        <c:axId val="1833189984"/>
        <c:axId val="0"/>
      </c:bar3DChart>
      <c:catAx>
        <c:axId val="16887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33189984"/>
        <c:crosses val="autoZero"/>
        <c:auto val="1"/>
        <c:lblAlgn val="ctr"/>
        <c:lblOffset val="100"/>
        <c:noMultiLvlLbl val="0"/>
      </c:catAx>
      <c:valAx>
        <c:axId val="183318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8871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28/03/2025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28/03/2025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47" r:id="rId3"/>
    <p:sldLayoutId id="2147483864" r:id="rId4"/>
    <p:sldLayoutId id="2147483891" r:id="rId5"/>
    <p:sldLayoutId id="2147483663" r:id="rId6"/>
    <p:sldLayoutId id="2147483664" r:id="rId7"/>
    <p:sldLayoutId id="2147483666" r:id="rId8"/>
    <p:sldLayoutId id="2147483684" r:id="rId9"/>
    <p:sldLayoutId id="2147483709" r:id="rId10"/>
    <p:sldLayoutId id="2147483748" r:id="rId11"/>
    <p:sldLayoutId id="2147483758" r:id="rId12"/>
    <p:sldLayoutId id="2147483759" r:id="rId13"/>
    <p:sldLayoutId id="2147483772" r:id="rId14"/>
    <p:sldLayoutId id="2147483793" r:id="rId15"/>
    <p:sldLayoutId id="2147483892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4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2BD300-B4F2-61C8-1333-90411555B242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EUROPA,LATAM AIRLINES, LAN ECUADOR. LAN PERÚ, SPIRIT y TURKISH AIRLINES NO presentaron reporte del mes de diciembre 2024.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1836EF2-5435-5B20-D4E0-E28BCB44A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826102"/>
              </p:ext>
            </p:extLst>
          </p:nvPr>
        </p:nvGraphicFramePr>
        <p:xfrm>
          <a:off x="5505299" y="1331650"/>
          <a:ext cx="5945399" cy="4580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1836EF2-5435-5B20-D4E0-E28BCB44A1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0093522"/>
              </p:ext>
            </p:extLst>
          </p:nvPr>
        </p:nvGraphicFramePr>
        <p:xfrm>
          <a:off x="5509459" y="1358283"/>
          <a:ext cx="6079322" cy="4509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861FC2E-E265-5E7A-361E-41FAD0DCE998}"/>
              </a:ext>
            </a:extLst>
          </p:cNvPr>
          <p:cNvSpPr txBox="1"/>
          <p:nvPr/>
        </p:nvSpPr>
        <p:spPr>
          <a:xfrm>
            <a:off x="5586274" y="6200131"/>
            <a:ext cx="6094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 EUROPA,LATAM AIRLINES, LAN ECUADOR. LAN PERÚ, SPIRIT y TURKISH AIRLINES NO presentaron reporte del mes de diciembre 2024.</a:t>
            </a:r>
          </a:p>
        </p:txBody>
      </p:sp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4E9722-C0C6-776E-BD6F-00868897089B}"/>
              </a:ext>
            </a:extLst>
          </p:cNvPr>
          <p:cNvGrpSpPr/>
          <p:nvPr/>
        </p:nvGrpSpPr>
        <p:grpSpPr>
          <a:xfrm>
            <a:off x="3663304" y="1961648"/>
            <a:ext cx="4865392" cy="2193102"/>
            <a:chOff x="2706624" y="0"/>
            <a:chExt cx="2150364" cy="91503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02C0BC-2F02-0BA3-21EA-06393CA07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587" t="3617" r="39029" b="87263"/>
            <a:stretch/>
          </p:blipFill>
          <p:spPr bwMode="auto">
            <a:xfrm>
              <a:off x="2706624" y="0"/>
              <a:ext cx="1581150" cy="9150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AD7C7FC9-0CA1-EB6D-3B06-6ADC70902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648" y="2540"/>
              <a:ext cx="815340" cy="815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39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a caricatura de un puente&#10;&#10;Descripción generada automáticamente con confianza baja">
            <a:extLst>
              <a:ext uri="{FF2B5EF4-FFF2-40B4-BE49-F238E27FC236}">
                <a16:creationId xmlns:a16="http://schemas.microsoft.com/office/drawing/2014/main" id="{2A80D52E-8D13-2B0A-83B6-60B40AACB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81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588CF08-C319-5D65-B9DC-814E4065A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7F12B51-1930-4567-E137-01EEA790718A}"/>
              </a:ext>
            </a:extLst>
          </p:cNvPr>
          <p:cNvSpPr/>
          <p:nvPr/>
        </p:nvSpPr>
        <p:spPr>
          <a:xfrm>
            <a:off x="0" y="844062"/>
            <a:ext cx="12192000" cy="5233181"/>
          </a:xfrm>
          <a:prstGeom prst="rect">
            <a:avLst/>
          </a:prstGeom>
          <a:solidFill>
            <a:srgbClr val="073974">
              <a:alpha val="95029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F061EFE-6D0E-754A-6652-C2BFB2697149}"/>
              </a:ext>
            </a:extLst>
          </p:cNvPr>
          <p:cNvSpPr txBox="1">
            <a:spLocks/>
          </p:cNvSpPr>
          <p:nvPr/>
        </p:nvSpPr>
        <p:spPr>
          <a:xfrm>
            <a:off x="1885886" y="2957429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es-CO" sz="4800" b="1" dirty="0">
                <a:solidFill>
                  <a:schemeClr val="bg1"/>
                </a:solidFill>
              </a:rPr>
              <a:t>Indicadores</a:t>
            </a:r>
          </a:p>
          <a:p>
            <a:pPr algn="l"/>
            <a:r>
              <a:rPr lang="es-CO" sz="4800" b="1" dirty="0">
                <a:solidFill>
                  <a:schemeClr val="bg1"/>
                </a:solidFill>
              </a:rPr>
              <a:t>Cumplimiento Aerocomercial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DF5004-1791-24CF-543E-5FFB4EAA3B33}"/>
              </a:ext>
            </a:extLst>
          </p:cNvPr>
          <p:cNvSpPr txBox="1"/>
          <p:nvPr/>
        </p:nvSpPr>
        <p:spPr>
          <a:xfrm>
            <a:off x="2042712" y="3969719"/>
            <a:ext cx="381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Diciembre 2024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Oficina de Analítica. </a:t>
            </a:r>
          </a:p>
          <a:p>
            <a:r>
              <a:rPr lang="es-CO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Aeronáutica Civil de Colombia.</a:t>
            </a:r>
          </a:p>
        </p:txBody>
      </p:sp>
    </p:spTree>
    <p:extLst>
      <p:ext uri="{BB962C8B-B14F-4D97-AF65-F5344CB8AC3E}">
        <p14:creationId xmlns:p14="http://schemas.microsoft.com/office/powerpoint/2010/main" val="268604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56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78.6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Diciembre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9F4254A-E1A2-B790-F2A5-37436F4A2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090042"/>
              </p:ext>
            </p:extLst>
          </p:nvPr>
        </p:nvGraphicFramePr>
        <p:xfrm>
          <a:off x="5505298" y="1305017"/>
          <a:ext cx="5945399" cy="4589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5694AB9-18B3-8D4C-46DC-4495473D5CBE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AIRES NO presento reporte del mes de diciembre 2024.</a:t>
            </a:r>
          </a:p>
        </p:txBody>
      </p:sp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Del Itinerario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9F4254A-E1A2-B790-F2A5-37436F4A22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7549361"/>
              </p:ext>
            </p:extLst>
          </p:nvPr>
        </p:nvGraphicFramePr>
        <p:xfrm>
          <a:off x="5509458" y="1852283"/>
          <a:ext cx="6058145" cy="403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83BFC26-9AE9-73DF-40B7-953B8D972956}"/>
              </a:ext>
            </a:extLst>
          </p:cNvPr>
          <p:cNvSpPr txBox="1"/>
          <p:nvPr/>
        </p:nvSpPr>
        <p:spPr>
          <a:xfrm>
            <a:off x="5586274" y="6200131"/>
            <a:ext cx="609452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800" dirty="0"/>
              <a:t>*</a:t>
            </a:r>
            <a:r>
              <a:rPr lang="es-CO" sz="700" b="1" dirty="0"/>
              <a:t>Las aerolineas AIRES NO presento reporte del mes de diciembre 2024.</a:t>
            </a:r>
          </a:p>
        </p:txBody>
      </p:sp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70.57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81.89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50728" y="2363539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Diciembre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  <p:pic>
        <p:nvPicPr>
          <p:cNvPr id="7" name="Marcador de posición de imagen 6" descr="Imagen que contiene edificio, exterior, tabla, hecho de madera&#10;&#10;Descripción generada automáticamente">
            <a:extLst>
              <a:ext uri="{FF2B5EF4-FFF2-40B4-BE49-F238E27FC236}">
                <a16:creationId xmlns:a16="http://schemas.microsoft.com/office/drawing/2014/main" id="{C3F5B4D7-3805-7A9B-509D-C618F51F90A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8" r="10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210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40B68D98-5C7D-49FE-9476-DEF7A78730BB}"/>
</file>

<file path=customXml/itemProps2.xml><?xml version="1.0" encoding="utf-8"?>
<ds:datastoreItem xmlns:ds="http://schemas.openxmlformats.org/officeDocument/2006/customXml" ds:itemID="{6C2CD890-239D-491F-8906-32096367AAD6}"/>
</file>

<file path=customXml/itemProps3.xml><?xml version="1.0" encoding="utf-8"?>
<ds:datastoreItem xmlns:ds="http://schemas.openxmlformats.org/officeDocument/2006/customXml" ds:itemID="{D9DC7A00-7838-46AF-A52C-62FCE74487E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1801</TotalTime>
  <Words>426</Words>
  <Application>Microsoft Office PowerPoint</Application>
  <PresentationFormat>Panorámica</PresentationFormat>
  <Paragraphs>43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</vt:lpstr>
      <vt:lpstr>Helvetica Neue Medium</vt:lpstr>
      <vt:lpstr>Montserrat Bold</vt:lpstr>
      <vt:lpstr>Open Sans</vt:lpstr>
      <vt:lpstr>Verdana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DICIEMBRE 2024</dc:title>
  <dc:creator>William Camilo  Baracaldo Godoy</dc:creator>
  <cp:lastModifiedBy>Juan David Dominguez Arrieta</cp:lastModifiedBy>
  <cp:revision>189</cp:revision>
  <dcterms:created xsi:type="dcterms:W3CDTF">2023-05-08T00:34:42Z</dcterms:created>
  <dcterms:modified xsi:type="dcterms:W3CDTF">2025-03-28T20:52:28Z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